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8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2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57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079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62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6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340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5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58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06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24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069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5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399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IrinaRaski/VKR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31091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  <a:b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«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76424" y="3325091"/>
            <a:ext cx="8791575" cy="3009207"/>
          </a:xfrm>
        </p:spPr>
        <p:txBody>
          <a:bodyPr>
            <a:normAutofit fontScale="70000" lnSpcReduction="20000"/>
          </a:bodyPr>
          <a:lstStyle/>
          <a:p>
            <a:endParaRPr lang="ru-RU" dirty="0" smtClean="0">
              <a:solidFill>
                <a:schemeClr val="tx1"/>
              </a:solidFill>
            </a:endParaRPr>
          </a:p>
          <a:p>
            <a:pPr algn="ctr"/>
            <a:r>
              <a:rPr lang="ru-RU" sz="2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Тема: </a:t>
            </a:r>
            <a:r>
              <a:rPr lang="ru-RU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«Прогнозирование конечных свойств </a:t>
            </a:r>
            <a:r>
              <a:rPr lang="ru-RU" sz="2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новых</a:t>
            </a:r>
          </a:p>
          <a:p>
            <a:pPr algn="ctr"/>
            <a:r>
              <a:rPr lang="ru-RU" sz="2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материалов (композиционных материалов</a:t>
            </a:r>
            <a:r>
              <a:rPr lang="ru-RU" sz="2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)»</a:t>
            </a:r>
            <a:endParaRPr lang="ru-RU" sz="2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 smtClean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sz="2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</a:t>
            </a:r>
            <a:r>
              <a:rPr lang="ru-RU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Раски</a:t>
            </a:r>
            <a:r>
              <a:rPr lang="ru-RU" sz="2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Ирина Геннадьевна</a:t>
            </a:r>
            <a:endParaRPr lang="ru-RU" sz="2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791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508866" y="399732"/>
            <a:ext cx="5467985" cy="5011853"/>
          </a:xfrm>
          <a:prstGeom prst="rect">
            <a:avLst/>
          </a:prstGeom>
        </p:spPr>
      </p:pic>
      <p:pic>
        <p:nvPicPr>
          <p:cNvPr id="3" name="Рисунок 2"/>
          <p:cNvPicPr/>
          <p:nvPr/>
        </p:nvPicPr>
        <p:blipFill>
          <a:blip r:embed="rId3"/>
          <a:stretch>
            <a:fillRect/>
          </a:stretch>
        </p:blipFill>
        <p:spPr>
          <a:xfrm>
            <a:off x="6151419" y="399732"/>
            <a:ext cx="5503026" cy="501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2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обучение модели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53439" y="1920001"/>
            <a:ext cx="104019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и обучение моделей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машинного обучения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производились для двух параметров: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«Модуль упругости при растяжении» и «Прочность при растяжении».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95993" y="2947312"/>
            <a:ext cx="640357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0510" algn="just">
              <a:lnSpc>
                <a:spcPct val="150000"/>
              </a:lnSpc>
              <a:spcAft>
                <a:spcPts val="0"/>
              </a:spcAft>
              <a:tabLst>
                <a:tab pos="3227705" algn="l"/>
              </a:tabLst>
            </a:pP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Для прогноза каждого из параметров использованы следующие модели: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Линейная регрессия (LinearRegression)</a:t>
            </a:r>
            <a:r>
              <a:rPr lang="en-US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1400" dirty="0"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en-US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ближайших соседей (KNeighborsRegressor)</a:t>
            </a:r>
            <a:r>
              <a:rPr lang="en-US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1400" dirty="0"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Метод опорных векторов (SVR);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Регрессия дерева решений </a:t>
            </a: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(DecisionTreeRegressor);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Случайный лес (RandomForestRegressor), 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Градиентный бустинг (GradientBoostingRegressor),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Стохастический градиентный спуск (SGDRegressor),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Нейронная сеть.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342611" y="2893452"/>
            <a:ext cx="5552902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Выборка по каждому из параметров</a:t>
            </a: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была разделена на обучающую (70%) и тестовую (30%).</a:t>
            </a:r>
          </a:p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Для оценки качества модели использовались следующие метрики: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коэффициент детерминации (R2);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средняя абсолютная ошибка (MAE);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среднеквадратичная ошибка (MSE);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корень из среднеквадратичной ошибки (RMSE);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средняя абсолютная ошибка в процентах (MAPE).</a:t>
            </a:r>
          </a:p>
        </p:txBody>
      </p:sp>
    </p:spTree>
    <p:extLst>
      <p:ext uri="{BB962C8B-B14F-4D97-AF65-F5344CB8AC3E}">
        <p14:creationId xmlns:p14="http://schemas.microsoft.com/office/powerpoint/2010/main" val="140094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r>
              <a:rPr lang="ru-RU" b="1" dirty="0"/>
              <a:t> </a:t>
            </a:r>
            <a:r>
              <a:rPr lang="ru-RU" sz="4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022465" y="1928590"/>
            <a:ext cx="10291157" cy="13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рамках тестирования модели проведено сравнение расчетов показателей на датасете: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без удаления выбросов;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с удалением выбросов по методу стандартных отклонений (Z-</a:t>
            </a:r>
            <a:r>
              <a:rPr lang="ru-RU" sz="1400" dirty="0" err="1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score</a:t>
            </a: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ru-RU" sz="14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с удалением выбросов по методу межквартильных расстояний (IQR).</a:t>
            </a:r>
          </a:p>
        </p:txBody>
      </p:sp>
    </p:spTree>
    <p:extLst>
      <p:ext uri="{BB962C8B-B14F-4D97-AF65-F5344CB8AC3E}">
        <p14:creationId xmlns:p14="http://schemas.microsoft.com/office/powerpoint/2010/main" val="309521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109734"/>
            <a:ext cx="4100754" cy="1901825"/>
          </a:xfrm>
          <a:prstGeom prst="rect">
            <a:avLst/>
          </a:prstGeom>
        </p:spPr>
      </p:pic>
      <p:pic>
        <p:nvPicPr>
          <p:cNvPr id="3" name="Рисунок 2"/>
          <p:cNvPicPr/>
          <p:nvPr/>
        </p:nvPicPr>
        <p:blipFill>
          <a:blip r:embed="rId3"/>
          <a:stretch>
            <a:fillRect/>
          </a:stretch>
        </p:blipFill>
        <p:spPr>
          <a:xfrm>
            <a:off x="95423" y="4223114"/>
            <a:ext cx="2677795" cy="198818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55018" y="1643723"/>
            <a:ext cx="37907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Обучение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модели без удаления выбросов</a:t>
            </a:r>
            <a:endParaRPr lang="ru-RU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158194" y="1081212"/>
            <a:ext cx="39513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Обучение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модели с удалением выбросов по методу стандартных отклонений (</a:t>
            </a: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Z-</a:t>
            </a:r>
            <a:r>
              <a:rPr lang="ru-RU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score</a:t>
            </a: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ru-RU" sz="1600" dirty="0"/>
          </a:p>
        </p:txBody>
      </p:sp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8157234" y="2109734"/>
            <a:ext cx="4034765" cy="191262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8157234" y="4223114"/>
            <a:ext cx="2770881" cy="2070591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6"/>
          <a:stretch>
            <a:fillRect/>
          </a:stretch>
        </p:blipFill>
        <p:spPr>
          <a:xfrm>
            <a:off x="4100754" y="2109734"/>
            <a:ext cx="4008756" cy="1912620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7"/>
          <a:stretch>
            <a:fillRect/>
          </a:stretch>
        </p:blipFill>
        <p:spPr>
          <a:xfrm>
            <a:off x="4031804" y="4272020"/>
            <a:ext cx="2801258" cy="20216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241923" y="1098395"/>
            <a:ext cx="41341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Обучение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модели с удалением выбросов по методу </a:t>
            </a:r>
            <a:r>
              <a:rPr lang="ru-RU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межквартильных</a:t>
            </a: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расстояний (IQR)</a:t>
            </a:r>
            <a:endParaRPr lang="ru-RU" sz="16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529242" y="379009"/>
            <a:ext cx="10825943" cy="463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и обучение модели для показателя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Модуль упругости при растяжении, ГПа».</a:t>
            </a:r>
          </a:p>
        </p:txBody>
      </p:sp>
    </p:spTree>
    <p:extLst>
      <p:ext uri="{BB962C8B-B14F-4D97-AF65-F5344CB8AC3E}">
        <p14:creationId xmlns:p14="http://schemas.microsoft.com/office/powerpoint/2010/main" val="165977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C:\Users\Ирина\AppData\Local\Microsoft\Windows\INetCache\Content.MSO\7336E672.t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08" y="1007292"/>
            <a:ext cx="50292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 descr="C:\Users\Ирина\AppData\Local\Microsoft\Windows\INetCache\Content.MSO\71187F50.t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1" y="2506962"/>
            <a:ext cx="50292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 descr="C:\Users\Ирина\AppData\Local\Microsoft\Windows\INetCache\Content.MSO\808631DE.tmp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20" y="3929362"/>
            <a:ext cx="50292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C:\Users\Ирина\AppData\Local\Microsoft\Windows\INetCache\Content.MSO\ED2C199C.tmp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946" y="2462088"/>
            <a:ext cx="5075555" cy="1435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C:\Users\Ирина\AppData\Local\Microsoft\Windows\INetCache\Content.MSO\98A5E0A.tmp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617" y="3897823"/>
            <a:ext cx="511821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C:\Users\Ирина\AppData\Local\Microsoft\Windows\INetCache\Content.MSO\7E6D12A8.tmp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056" y="5216911"/>
            <a:ext cx="5057140" cy="14300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/>
          <p:cNvSpPr/>
          <p:nvPr/>
        </p:nvSpPr>
        <p:spPr>
          <a:xfrm>
            <a:off x="839585" y="283691"/>
            <a:ext cx="102495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Графики обучения моделей для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параметра «Модуль упругости при растяжении, ГПа» с удалением выбросов по методу 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межквартильных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расстояний (IQR)</a:t>
            </a:r>
          </a:p>
        </p:txBody>
      </p:sp>
      <p:sp>
        <p:nvSpPr>
          <p:cNvPr id="12" name="AutoShape 5" descr="x+4fsGae6zybgAAAABJRU5ErkJggg== (822×233)"/>
          <p:cNvSpPr>
            <a:spLocks noChangeAspect="1" noChangeArrowheads="1"/>
          </p:cNvSpPr>
          <p:nvPr/>
        </p:nvSpPr>
        <p:spPr bwMode="auto">
          <a:xfrm>
            <a:off x="106680" y="345994"/>
            <a:ext cx="7225145" cy="179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 descr="C:\Users\Ирина\AppData\Local\Microsoft\Windows\INetCache\Content.MSO\BB223073.tmp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838" y="1023814"/>
            <a:ext cx="4955769" cy="14197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04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487678" y="1015110"/>
            <a:ext cx="4275513" cy="122664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45869" y="368779"/>
            <a:ext cx="11216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Применение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нейронной сети с удалением выбросов по методу 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межквартильных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расстояний (IQR)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487677" y="2325717"/>
            <a:ext cx="3826627" cy="3829541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4"/>
          <a:stretch>
            <a:fillRect/>
          </a:stretch>
        </p:blipFill>
        <p:spPr>
          <a:xfrm>
            <a:off x="3172692" y="2325717"/>
            <a:ext cx="2770909" cy="224181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6243032" y="2392219"/>
            <a:ext cx="3897113" cy="3887730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6"/>
          <a:stretch>
            <a:fillRect/>
          </a:stretch>
        </p:blipFill>
        <p:spPr>
          <a:xfrm>
            <a:off x="9113698" y="1775408"/>
            <a:ext cx="2582309" cy="307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6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43396" y="165945"/>
            <a:ext cx="8839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и обучение модели для показателя «Прочность при растяжении, МПа».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0" y="854014"/>
            <a:ext cx="37907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Обучение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модели без удаления выбросов</a:t>
            </a:r>
            <a:endParaRPr lang="ru-RU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058441" y="854014"/>
            <a:ext cx="39513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Обучение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модели с удалением выбросов по методу стандартных отклонений (</a:t>
            </a: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Z-</a:t>
            </a:r>
            <a:r>
              <a:rPr lang="ru-RU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score</a:t>
            </a: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ru-RU" sz="1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934353" y="854014"/>
            <a:ext cx="41341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Обучение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модели с удалением выбросов по методу </a:t>
            </a:r>
            <a:r>
              <a:rPr lang="ru-RU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межквартильных</a:t>
            </a: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расстояний (IQR)</a:t>
            </a:r>
            <a:endParaRPr lang="ru-RU" sz="1600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780078"/>
            <a:ext cx="4073525" cy="2006426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80242" y="3808082"/>
            <a:ext cx="2887402" cy="1938655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4"/>
          <a:stretch>
            <a:fillRect/>
          </a:stretch>
        </p:blipFill>
        <p:spPr>
          <a:xfrm>
            <a:off x="4073525" y="1780077"/>
            <a:ext cx="3936232" cy="2006427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5"/>
          <a:stretch>
            <a:fillRect/>
          </a:stretch>
        </p:blipFill>
        <p:spPr>
          <a:xfrm>
            <a:off x="4181457" y="3903967"/>
            <a:ext cx="2942549" cy="1842770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6"/>
          <a:stretch>
            <a:fillRect/>
          </a:stretch>
        </p:blipFill>
        <p:spPr>
          <a:xfrm>
            <a:off x="8009757" y="1775806"/>
            <a:ext cx="4058792" cy="2010699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>
          <a:blip r:embed="rId7"/>
          <a:stretch>
            <a:fillRect/>
          </a:stretch>
        </p:blipFill>
        <p:spPr>
          <a:xfrm>
            <a:off x="8009757" y="3808082"/>
            <a:ext cx="2882900" cy="19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0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C:\Users\Ирина\AppData\Local\Microsoft\Windows\INetCache\Content.MSO\D58F16F6.t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86" y="999637"/>
            <a:ext cx="4963795" cy="148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 descr="C:\Users\Ирина\AppData\Local\Microsoft\Windows\INetCache\Content.MSO\879FF674.t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15" y="2417595"/>
            <a:ext cx="4963795" cy="1423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 descr="C:\Users\Ирина\AppData\Local\Microsoft\Windows\INetCache\Content.MSO\5AA4C8A2.tmp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75" y="3841029"/>
            <a:ext cx="4991735" cy="138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C:\Users\Ирина\AppData\Local\Microsoft\Windows\INetCache\Content.MSO\806C1100.tmp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486" y="1025040"/>
            <a:ext cx="5208212" cy="14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C:\Users\Ирина\AppData\Local\Microsoft\Windows\INetCache\Content.MSO\558C9F0E.tmp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486" y="2381164"/>
            <a:ext cx="5271770" cy="145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C:\Users\Ирина\AppData\Local\Microsoft\Windows\INetCache\Content.MSO\10276E4C.tmp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486" y="3789830"/>
            <a:ext cx="5355590" cy="148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C:\Users\Ирина\AppData\Local\Microsoft\Windows\INetCache\Content.MSO\CA64863A.tmp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286" y="5149764"/>
            <a:ext cx="5307388" cy="125452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Прямоугольник 8"/>
          <p:cNvSpPr/>
          <p:nvPr/>
        </p:nvSpPr>
        <p:spPr>
          <a:xfrm>
            <a:off x="839585" y="283691"/>
            <a:ext cx="102495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Графики обучения моделей для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параметра «Прочность при растяжении, МПа» с удалением выбросов по методу 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межквартильных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расстояний (IQR)</a:t>
            </a:r>
          </a:p>
        </p:txBody>
      </p:sp>
    </p:spTree>
    <p:extLst>
      <p:ext uri="{BB962C8B-B14F-4D97-AF65-F5344CB8AC3E}">
        <p14:creationId xmlns:p14="http://schemas.microsoft.com/office/powerpoint/2010/main" val="279311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40320" y="103501"/>
            <a:ext cx="1020248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Поиск гиперпараметров модели с помощью поиска по сетке с перекрестной </a:t>
            </a:r>
            <a:r>
              <a:rPr lang="ru-RU" dirty="0" smtClean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проверкой</a:t>
            </a:r>
            <a:endParaRPr lang="ru-RU" dirty="0"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241502" y="611332"/>
            <a:ext cx="3407785" cy="2805199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5022677" y="2406019"/>
            <a:ext cx="6120130" cy="70993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5022677" y="2847228"/>
            <a:ext cx="6120130" cy="1076960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5"/>
          <a:stretch>
            <a:fillRect/>
          </a:stretch>
        </p:blipFill>
        <p:spPr>
          <a:xfrm>
            <a:off x="5022677" y="3605004"/>
            <a:ext cx="6120130" cy="953135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6"/>
          <a:stretch>
            <a:fillRect/>
          </a:stretch>
        </p:blipFill>
        <p:spPr>
          <a:xfrm>
            <a:off x="5080867" y="4507934"/>
            <a:ext cx="6203257" cy="960120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7"/>
          <a:stretch>
            <a:fillRect/>
          </a:stretch>
        </p:blipFill>
        <p:spPr>
          <a:xfrm>
            <a:off x="5022677" y="534465"/>
            <a:ext cx="6120130" cy="1575435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8"/>
          <a:stretch>
            <a:fillRect/>
          </a:stretch>
        </p:blipFill>
        <p:spPr>
          <a:xfrm>
            <a:off x="5022677" y="1762450"/>
            <a:ext cx="6203257" cy="783590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9"/>
          <a:stretch>
            <a:fillRect/>
          </a:stretch>
        </p:blipFill>
        <p:spPr>
          <a:xfrm>
            <a:off x="5022677" y="5174865"/>
            <a:ext cx="6178320" cy="876935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 rotWithShape="1">
          <a:blip r:embed="rId10"/>
          <a:srcRect t="1149" r="1902" b="3737"/>
          <a:stretch/>
        </p:blipFill>
        <p:spPr bwMode="auto">
          <a:xfrm>
            <a:off x="-23148" y="3503101"/>
            <a:ext cx="4962698" cy="2801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19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12124" y="257386"/>
            <a:ext cx="1099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Применение нейронной сети с удалением выбросов по методу 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межквартильных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расстояний (IQR)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5637" y="1177521"/>
            <a:ext cx="4715249" cy="4383694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6260031" y="1086081"/>
            <a:ext cx="4895649" cy="455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6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прогнозировать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конечные свойства получаемых композиционных материалов при помощи:</a:t>
            </a:r>
          </a:p>
          <a:p>
            <a:pPr lvl="0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алгоритмов машинного обучения, определяющих значения:</a:t>
            </a:r>
          </a:p>
          <a:p>
            <a:pPr lvl="1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упругости при растяжении, ГПа;</a:t>
            </a:r>
          </a:p>
          <a:p>
            <a:pPr lvl="1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Прочность при растяжении,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МПа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нейронной сети, которая будет рекомендовать:</a:t>
            </a:r>
          </a:p>
          <a:p>
            <a:pPr lvl="1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Соотношение матрица-наполнитель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5672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82880" y="25187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Рисунок 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7" y="1964620"/>
            <a:ext cx="4862932" cy="219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441172" y="28781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45085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i="1" dirty="0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Общие </a:t>
            </a:r>
            <a:r>
              <a:rPr lang="ru-RU" altLang="ru-RU" b="1" i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результаты обучения </a:t>
            </a:r>
            <a:r>
              <a:rPr lang="ru-RU" altLang="ru-RU" b="1" i="1" dirty="0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моделей</a:t>
            </a:r>
            <a:endParaRPr lang="ru-RU" altLang="ru-RU" sz="2400" b="1" i="1" dirty="0">
              <a:latin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1133554"/>
            <a:ext cx="5831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45085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для показателя </a:t>
            </a:r>
            <a:r>
              <a:rPr lang="ru-RU" altLang="ru-RU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«Модуль упругости при растяжении»</a:t>
            </a:r>
            <a:endParaRPr lang="ru-RU" altLang="ru-RU" sz="2400" dirty="0"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998688" y="1133554"/>
            <a:ext cx="5194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45085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для показателя </a:t>
            </a:r>
            <a:r>
              <a:rPr lang="ru-RU" altLang="ru-RU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«Прочность при </a:t>
            </a:r>
            <a:r>
              <a:rPr lang="ru-RU" alt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растяжении»</a:t>
            </a:r>
            <a:endParaRPr lang="ru-RU" altLang="ru-RU" sz="2400" dirty="0">
              <a:latin typeface="Arial" panose="020B0604020202020204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 rotWithShape="1">
          <a:blip r:embed="rId3"/>
          <a:srcRect t="29895"/>
          <a:stretch/>
        </p:blipFill>
        <p:spPr bwMode="auto">
          <a:xfrm>
            <a:off x="6015528" y="1953921"/>
            <a:ext cx="5495919" cy="1886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4"/>
          <a:srcRect l="-330" t="12539" r="38107" b="81448"/>
          <a:stretch/>
        </p:blipFill>
        <p:spPr bwMode="auto">
          <a:xfrm>
            <a:off x="6467302" y="3818890"/>
            <a:ext cx="4588625" cy="3956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2535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81396" y="1836943"/>
            <a:ext cx="10274531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Данные для построения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нейронной сети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были очищены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выбросов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 методу межквартильных расстояний (IQR) и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разделены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 обучающую и тестовую выборки.</a:t>
            </a:r>
          </a:p>
        </p:txBody>
      </p:sp>
    </p:spTree>
    <p:extLst>
      <p:ext uri="{BB962C8B-B14F-4D97-AF65-F5344CB8AC3E}">
        <p14:creationId xmlns:p14="http://schemas.microsoft.com/office/powerpoint/2010/main" val="343516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153295" y="2319251"/>
            <a:ext cx="4291343" cy="3809799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153296" y="7027"/>
            <a:ext cx="3143885" cy="2106295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4444639" y="2319252"/>
            <a:ext cx="3992635" cy="378486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5"/>
          <a:stretch>
            <a:fillRect/>
          </a:stretch>
        </p:blipFill>
        <p:spPr>
          <a:xfrm>
            <a:off x="4397432" y="7028"/>
            <a:ext cx="3023164" cy="2312224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6"/>
          <a:stretch>
            <a:fillRect/>
          </a:stretch>
        </p:blipFill>
        <p:spPr>
          <a:xfrm>
            <a:off x="8520847" y="0"/>
            <a:ext cx="3060065" cy="2407857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7"/>
          <a:stretch>
            <a:fillRect/>
          </a:stretch>
        </p:blipFill>
        <p:spPr>
          <a:xfrm>
            <a:off x="8437274" y="2319251"/>
            <a:ext cx="3663429" cy="37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2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284163" y="88524"/>
            <a:ext cx="2600354" cy="2413608"/>
          </a:xfrm>
          <a:prstGeom prst="rect">
            <a:avLst/>
          </a:prstGeom>
        </p:spPr>
      </p:pic>
      <p:pic>
        <p:nvPicPr>
          <p:cNvPr id="3" name="Рисунок 2"/>
          <p:cNvPicPr/>
          <p:nvPr/>
        </p:nvPicPr>
        <p:blipFill>
          <a:blip r:embed="rId3"/>
          <a:stretch>
            <a:fillRect/>
          </a:stretch>
        </p:blipFill>
        <p:spPr>
          <a:xfrm>
            <a:off x="1383318" y="2502132"/>
            <a:ext cx="4319213" cy="3752590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4"/>
          <a:stretch>
            <a:fillRect/>
          </a:stretch>
        </p:blipFill>
        <p:spPr>
          <a:xfrm>
            <a:off x="4866264" y="72953"/>
            <a:ext cx="2668270" cy="244475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5"/>
          <a:stretch>
            <a:fillRect/>
          </a:stretch>
        </p:blipFill>
        <p:spPr>
          <a:xfrm>
            <a:off x="7542962" y="1440670"/>
            <a:ext cx="4454525" cy="488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r>
              <a:rPr lang="ru-RU" b="1" dirty="0"/>
              <a:t> </a:t>
            </a:r>
            <a:r>
              <a:rPr lang="ru-RU" sz="4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44" y="2057710"/>
            <a:ext cx="7542185" cy="376535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333" y="2290466"/>
            <a:ext cx="3660885" cy="317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6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удаленного репозитория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79120" y="187836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7950" indent="341630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Репозиторий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создан на github.com по адресу:</a:t>
            </a:r>
            <a:endParaRPr lang="ru-RU" dirty="0"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07950" indent="341630" algn="just">
              <a:lnSpc>
                <a:spcPct val="150000"/>
              </a:lnSpc>
              <a:spcAft>
                <a:spcPts val="0"/>
              </a:spcAft>
            </a:pPr>
            <a:r>
              <a:rPr lang="ru-RU" u="sng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2"/>
              </a:rPr>
              <a:t>https://github.com/IrinaRaski/VKR</a:t>
            </a:r>
            <a:endParaRPr lang="ru-RU" dirty="0"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73331" y="243562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145" name="Рисунок 1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31" y="2892829"/>
            <a:ext cx="5524269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021896" y="5689060"/>
            <a:ext cx="237917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профиль на github.com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02284" y="197842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148" name="Рисунок 1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492" y="2892829"/>
            <a:ext cx="5593792" cy="279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781005" y="5732856"/>
            <a:ext cx="216713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commit приложения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12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21475" y="2967335"/>
            <a:ext cx="97258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i="1" spc="-5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БЛАГОДАРЮ ЗА ВНИМАНИЕ 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583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данные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604048"/>
          </a:xfrm>
        </p:spPr>
        <p:txBody>
          <a:bodyPr/>
          <a:lstStyle/>
          <a:p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 свойствами композитов сформирован путем объединения по индексу (тип - объединения INNER) двух документов в формате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xslx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 «X_bp.xlsx» (1024 строки и 11 столбцов);</a:t>
            </a:r>
          </a:p>
          <a:p>
            <a:pPr lvl="0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 «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nup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xlsx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(1041 строка и 4 столбца)</a:t>
            </a:r>
          </a:p>
          <a:p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82197" y="3449782"/>
            <a:ext cx="6120130" cy="198374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968617" y="5544213"/>
            <a:ext cx="563288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Объем выборки составил 1023 строки и 13 столбцов.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580" y="2909974"/>
            <a:ext cx="37719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53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и предобработка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97280" y="13885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8" name="Рисунок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71" y="2194560"/>
            <a:ext cx="60960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1369374" y="1737360"/>
            <a:ext cx="2680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писательная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статистика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297839" y="1825228"/>
            <a:ext cx="4412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Проверка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наличия пропусков и дубликатов</a:t>
            </a:r>
            <a:endParaRPr lang="ru-RU" dirty="0"/>
          </a:p>
        </p:txBody>
      </p:sp>
      <p:pic>
        <p:nvPicPr>
          <p:cNvPr id="12" name="Рисунок 11"/>
          <p:cNvPicPr/>
          <p:nvPr/>
        </p:nvPicPr>
        <p:blipFill>
          <a:blip r:embed="rId3"/>
          <a:stretch>
            <a:fillRect/>
          </a:stretch>
        </p:blipFill>
        <p:spPr>
          <a:xfrm>
            <a:off x="7297839" y="2282428"/>
            <a:ext cx="1666875" cy="647700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>
          <a:blip r:embed="rId4"/>
          <a:stretch>
            <a:fillRect/>
          </a:stretch>
        </p:blipFill>
        <p:spPr>
          <a:xfrm>
            <a:off x="8913485" y="2282428"/>
            <a:ext cx="27813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49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84370" y="334879"/>
            <a:ext cx="191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выбросов</a:t>
            </a:r>
          </a:p>
        </p:txBody>
      </p:sp>
      <p:pic>
        <p:nvPicPr>
          <p:cNvPr id="3" name="Рисунок 2" descr="C:\Users\Ирина\AppData\Local\Microsoft\Windows\INetCache\Content.MSO\4E51149.t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83" y="806643"/>
            <a:ext cx="4077701" cy="51951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-94210" y="6001788"/>
            <a:ext cx="54808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Гистограммы </a:t>
            </a:r>
            <a:r>
              <a:rPr lang="ru-R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распределения каждой из переменной, диаграммы ящика с усами</a:t>
            </a:r>
            <a:endParaRPr lang="ru-RU" sz="1200" dirty="0"/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5544588" y="704211"/>
            <a:ext cx="5303522" cy="50870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036100" y="6001787"/>
            <a:ext cx="2594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Попарные графиков рассеяния точек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145229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50202" y="374134"/>
            <a:ext cx="4232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Преобразование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данных (нормализация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345247" y="743466"/>
            <a:ext cx="6867409" cy="5487565"/>
          </a:xfrm>
          <a:prstGeom prst="rect">
            <a:avLst/>
          </a:prstGeom>
        </p:spPr>
      </p:pic>
      <p:pic>
        <p:nvPicPr>
          <p:cNvPr id="4" name="Рисунок 3" descr="C:\Users\Ирина\AppData\Local\Microsoft\Windows\INetCache\Content.MSO\D1330612.t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611" y="374134"/>
            <a:ext cx="4329142" cy="54946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7124633" y="5868785"/>
            <a:ext cx="4987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Гистограммы </a:t>
            </a:r>
            <a:r>
              <a:rPr lang="ru-R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распределения каждой из переменной, диаграммы ящика с усами (после нормализации)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742481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9124" y="276690"/>
            <a:ext cx="2610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Корреляционный</a:t>
            </a:r>
            <a:r>
              <a:rPr lang="ru-RU" b="1" dirty="0" smtClean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анализ</a:t>
            </a:r>
            <a:endParaRPr lang="ru-RU" dirty="0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09193" y="794125"/>
            <a:ext cx="6587403" cy="548588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096596" y="5245024"/>
            <a:ext cx="38986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Параметры датасета не имеют чётко выраженной зависимости, корреляция между всеми параметрами  слабая.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1686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28" y="1371600"/>
            <a:ext cx="5003050" cy="335693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457" y="277957"/>
            <a:ext cx="5289445" cy="23987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458" y="2676698"/>
            <a:ext cx="5289445" cy="345168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46473" y="442944"/>
            <a:ext cx="4649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Функции для поиска и удаления выбросов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515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915" t="2188" b="1"/>
          <a:stretch/>
        </p:blipFill>
        <p:spPr bwMode="auto">
          <a:xfrm>
            <a:off x="658465" y="674254"/>
            <a:ext cx="4246043" cy="1736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87507" y="195418"/>
            <a:ext cx="3398366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Поиск и удаление выбросов</a:t>
            </a:r>
          </a:p>
        </p:txBody>
      </p:sp>
      <p:pic>
        <p:nvPicPr>
          <p:cNvPr id="4" name="Рисунок 3"/>
          <p:cNvPicPr/>
          <p:nvPr/>
        </p:nvPicPr>
        <p:blipFill rotWithShape="1">
          <a:blip r:embed="rId3"/>
          <a:srcRect l="2133"/>
          <a:stretch/>
        </p:blipFill>
        <p:spPr bwMode="auto">
          <a:xfrm>
            <a:off x="658464" y="2418950"/>
            <a:ext cx="4246043" cy="5492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 descr="C:\Users\Ирина\AppData\Local\Microsoft\Windows\INetCache\Content.MSO\62E6DFF0.tmp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42" y="2976081"/>
            <a:ext cx="3297312" cy="105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C:\Users\Ирина\AppData\Local\Microsoft\Windows\INetCache\Content.MSO\CF7D7B7E.tmp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29" y="4062027"/>
            <a:ext cx="3290726" cy="10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C:\Users\Ирина\AppData\Local\Microsoft\Windows\INetCache\Content.MSO\67E1343C.tmp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91" y="5169699"/>
            <a:ext cx="3343763" cy="101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C:\Users\Ирина\AppData\Local\Microsoft\Windows\INetCache\Content.MSO\53AA71AA.tmp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605" y="195418"/>
            <a:ext cx="3699698" cy="123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C:\Users\Ирина\AppData\Local\Microsoft\Windows\INetCache\Content.MSO\9FA78748.tmp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507" y="1425592"/>
            <a:ext cx="3699700" cy="114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C:\Users\Ирина\AppData\Local\Microsoft\Windows\INetCache\Content.MSO\AA0F9496.tmp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11" y="2556858"/>
            <a:ext cx="3724796" cy="115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C:\Users\Ирина\AppData\Local\Microsoft\Windows\INetCache\Content.MSO\D8986514.tmp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506" y="3712372"/>
            <a:ext cx="3699701" cy="114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C:\Users\Ирина\AppData\Local\Microsoft\Windows\INetCache\Content.MSO\A9675042.tmp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271" y="4855413"/>
            <a:ext cx="3832170" cy="1213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C:\Users\Ирина\AppData\Local\Microsoft\Windows\INetCache\Content.MSO\729519A0.tmp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084" y="205788"/>
            <a:ext cx="3366309" cy="121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 descr="C:\Users\Ирина\AppData\Local\Microsoft\Windows\INetCache\Content.MSO\34BCD0AE.tmp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084" y="1425592"/>
            <a:ext cx="3406450" cy="1201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 descr="C:\Users\Ирина\AppData\Local\Microsoft\Windows\INetCache\Content.MSO\F3CDB0EC.tmp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179" y="2626821"/>
            <a:ext cx="3324050" cy="108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 descr="C:\Users\Ирина\AppData\Local\Microsoft\Windows\INetCache\Content.MSO\C61801DA.tmp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084" y="3712326"/>
            <a:ext cx="3366309" cy="114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 descr="C:\Users\Ирина\AppData\Local\Microsoft\Windows\INetCache\Content.MSO\644CF6F8.tmp"/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512" y="4878881"/>
            <a:ext cx="3341717" cy="1225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601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239</TotalTime>
  <Words>612</Words>
  <Application>Microsoft Office PowerPoint</Application>
  <PresentationFormat>Широкоэкранный</PresentationFormat>
  <Paragraphs>81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Symbol</vt:lpstr>
      <vt:lpstr>Times New Roman</vt:lpstr>
      <vt:lpstr>Ретро</vt:lpstr>
      <vt:lpstr>ВЫПУСКНАЯ КВАЛИФИКАЦИОННАЯ РАБОТА по курсу «Data Science PRO»</vt:lpstr>
      <vt:lpstr>Постановка задачи</vt:lpstr>
      <vt:lpstr>Исходные данные</vt:lpstr>
      <vt:lpstr>Разведочный анализ и предобработка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Разработка и обучение модели</vt:lpstr>
      <vt:lpstr>Тестирование модели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Нейронная сеть</vt:lpstr>
      <vt:lpstr>Презентация PowerPoint</vt:lpstr>
      <vt:lpstr>Презентация PowerPoint</vt:lpstr>
      <vt:lpstr>Разработка приложения</vt:lpstr>
      <vt:lpstr>Создание удаленного репозитория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по курсу «Data Science PRO»</dc:title>
  <dc:creator>Ирина</dc:creator>
  <cp:lastModifiedBy>Ирина</cp:lastModifiedBy>
  <cp:revision>16</cp:revision>
  <dcterms:created xsi:type="dcterms:W3CDTF">2024-02-02T23:20:51Z</dcterms:created>
  <dcterms:modified xsi:type="dcterms:W3CDTF">2024-05-07T14:53:45Z</dcterms:modified>
</cp:coreProperties>
</file>